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5" r:id="rId12"/>
    <p:sldId id="266" r:id="rId13"/>
  </p:sldIdLst>
  <p:sldSz cx="18288000" cy="10287000"/>
  <p:notesSz cx="6858000" cy="9144000"/>
  <p:embeddedFontLst>
    <p:embeddedFont>
      <p:font typeface="Aptos" panose="020B0004020202020204" pitchFamily="34" charset="0"/>
      <p:regular r:id="rId15"/>
      <p:bold r:id="rId16"/>
      <p:italic r:id="rId17"/>
      <p:boldItalic r:id="rId18"/>
    </p:embeddedFont>
    <p:embeddedFont>
      <p:font typeface="Bahnschrift" panose="020B0502040204020203" pitchFamily="34" charset="0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lear Sans Regular Bold" panose="020B0604020202020204" charset="0"/>
      <p:regular r:id="rId25"/>
    </p:embeddedFont>
    <p:embeddedFont>
      <p:font typeface="Segoe UI Semibold" panose="020B0702040204020203" pitchFamily="34" charset="0"/>
      <p:bold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95196" autoAdjust="0"/>
  </p:normalViewPr>
  <p:slideViewPr>
    <p:cSldViewPr>
      <p:cViewPr varScale="1">
        <p:scale>
          <a:sx n="52" d="100"/>
          <a:sy n="52" d="100"/>
        </p:scale>
        <p:origin x="17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84397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2.jpeg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Analytics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29"/>
    </mc:Choice>
    <mc:Fallback xmlns="">
      <p:transition spd="slow" advTm="1302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D0854A9E-47F1-C1C2-AB4F-1FDB45F3A3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714" y="1663342"/>
            <a:ext cx="10604950" cy="638816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ABDE8B7-B152-B744-B865-C48DC181192C}"/>
              </a:ext>
            </a:extLst>
          </p:cNvPr>
          <p:cNvSpPr txBox="1"/>
          <p:nvPr/>
        </p:nvSpPr>
        <p:spPr>
          <a:xfrm>
            <a:off x="14210391" y="1691680"/>
            <a:ext cx="3062454" cy="63709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Looking at the total number of posts by content type, </a:t>
            </a:r>
            <a:r>
              <a:rPr lang="en-US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photos </a:t>
            </a: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have the highest posts with a total of 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.4K</a:t>
            </a: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posts, followed by </a:t>
            </a:r>
            <a:r>
              <a:rPr lang="en-US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videos </a:t>
            </a: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 a total of 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.0K </a:t>
            </a: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posts, in third place is </a:t>
            </a:r>
            <a:r>
              <a:rPr lang="en-US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GIFs </a:t>
            </a: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 a total of 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.9K </a:t>
            </a: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posts, and lastly </a:t>
            </a:r>
            <a:r>
              <a:rPr lang="en-US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audio </a:t>
            </a: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 a total of 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.7K</a:t>
            </a: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posts.</a:t>
            </a:r>
          </a:p>
          <a:p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5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45"/>
    </mc:Choice>
    <mc:Fallback xmlns="">
      <p:transition spd="slow" advTm="3254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451106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258921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4965757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7" name="Group 11">
            <a:extLst>
              <a:ext uri="{FF2B5EF4-FFF2-40B4-BE49-F238E27FC236}">
                <a16:creationId xmlns:a16="http://schemas.microsoft.com/office/drawing/2014/main" id="{176CB7D4-BE42-23A6-1629-F2CFB619729F}"/>
              </a:ext>
            </a:extLst>
          </p:cNvPr>
          <p:cNvGrpSpPr/>
          <p:nvPr/>
        </p:nvGrpSpPr>
        <p:grpSpPr>
          <a:xfrm>
            <a:off x="11734233" y="1732830"/>
            <a:ext cx="5677467" cy="878774"/>
            <a:chOff x="0" y="-47625"/>
            <a:chExt cx="7569956" cy="1171699"/>
          </a:xfrm>
        </p:grpSpPr>
        <p:sp>
          <p:nvSpPr>
            <p:cNvPr id="18" name="TextBox 12">
              <a:extLst>
                <a:ext uri="{FF2B5EF4-FFF2-40B4-BE49-F238E27FC236}">
                  <a16:creationId xmlns:a16="http://schemas.microsoft.com/office/drawing/2014/main" id="{A5BEAB5D-C470-6619-3221-C488F71EACCB}"/>
                </a:ext>
              </a:extLst>
            </p:cNvPr>
            <p:cNvSpPr txBox="1"/>
            <p:nvPr/>
          </p:nvSpPr>
          <p:spPr>
            <a:xfrm>
              <a:off x="0" y="691990"/>
              <a:ext cx="7569956" cy="4320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latin typeface="Arial" panose="020B0604020202020204" pitchFamily="34" charset="0"/>
              </a:endParaRPr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19E72FB9-F85E-60E3-6FAD-14366E7E842D}"/>
                </a:ext>
              </a:extLst>
            </p:cNvPr>
            <p:cNvSpPr txBox="1"/>
            <p:nvPr/>
          </p:nvSpPr>
          <p:spPr>
            <a:xfrm>
              <a:off x="0" y="-47625"/>
              <a:ext cx="7569956" cy="466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latin typeface="Arial" panose="020B0604020202020204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4D52D81-2393-F100-C321-6542AD79BCC4}"/>
              </a:ext>
            </a:extLst>
          </p:cNvPr>
          <p:cNvSpPr txBox="1"/>
          <p:nvPr/>
        </p:nvSpPr>
        <p:spPr>
          <a:xfrm>
            <a:off x="10972800" y="1485900"/>
            <a:ext cx="6934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Travel</a:t>
            </a:r>
            <a:r>
              <a:rPr lang="en-US" sz="2400" b="0" i="0" dirty="0"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 and science are two of the most popular content categories, this shows that people enjoy “real-life” and “factual” content the most. So I would recommend that you keep creating more contents relating to these two categories.</a:t>
            </a:r>
          </a:p>
          <a:p>
            <a:endParaRPr lang="en-IN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8DC396-795D-513F-CB46-BEEC721EE6CD}"/>
              </a:ext>
            </a:extLst>
          </p:cNvPr>
          <p:cNvSpPr txBox="1"/>
          <p:nvPr/>
        </p:nvSpPr>
        <p:spPr>
          <a:xfrm>
            <a:off x="10972800" y="4033899"/>
            <a:ext cx="68199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Food is a common theme with the top 5 categories with “Healthy Eating” ranking as one of the highest. This may give an indication to the audience within your user base. You could use this insight to create a campaign and work with healthy eating brands to boost user engagement.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B7A3D8-74AC-84C6-3B84-A32201064A39}"/>
              </a:ext>
            </a:extLst>
          </p:cNvPr>
          <p:cNvSpPr txBox="1"/>
          <p:nvPr/>
        </p:nvSpPr>
        <p:spPr>
          <a:xfrm>
            <a:off x="10972800" y="6927487"/>
            <a:ext cx="68199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With rise in technology it is no surprise to see contents related to technology right up with the top categories. It show users enjoy your technology contents. I would recommend collaborating with some of the world’s tech giants as this would definitely make user engagement skyrocket.</a:t>
            </a:r>
            <a:endParaRPr lang="en-IN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049"/>
    </mc:Choice>
    <mc:Fallback xmlns="">
      <p:transition spd="slow" advTm="6804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31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43200" y="419100"/>
            <a:ext cx="8673443" cy="8490597"/>
            <a:chOff x="19049" y="-2044322"/>
            <a:chExt cx="11564591" cy="10152474"/>
          </a:xfrm>
        </p:grpSpPr>
        <p:sp>
          <p:nvSpPr>
            <p:cNvPr id="3" name="TextBox 3"/>
            <p:cNvSpPr txBox="1"/>
            <p:nvPr/>
          </p:nvSpPr>
          <p:spPr>
            <a:xfrm>
              <a:off x="19049" y="-2044322"/>
              <a:ext cx="11564591" cy="1487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6600" spc="-8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21542" y="-402848"/>
              <a:ext cx="3854923" cy="85110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b="1" spc="-1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Project recap</a:t>
              </a:r>
            </a:p>
            <a:p>
              <a:pPr>
                <a:lnSpc>
                  <a:spcPct val="150000"/>
                </a:lnSpc>
              </a:pPr>
              <a:endParaRPr lang="en-US" sz="2400" b="1" spc="-19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en-US" sz="2400" b="1" spc="-19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2400" b="1" spc="-1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Problem</a:t>
              </a:r>
            </a:p>
            <a:p>
              <a:pPr>
                <a:lnSpc>
                  <a:spcPct val="150000"/>
                </a:lnSpc>
              </a:pPr>
              <a:endParaRPr lang="en-US" sz="2400" b="1" spc="-19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en-US" sz="2400" b="1" spc="-19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2400" b="1" spc="-1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Analytics team</a:t>
              </a:r>
            </a:p>
            <a:p>
              <a:pPr>
                <a:lnSpc>
                  <a:spcPct val="150000"/>
                </a:lnSpc>
              </a:pPr>
              <a:endParaRPr lang="en-US" sz="2400" b="1" spc="-19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2400" b="1" spc="-1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Process</a:t>
              </a:r>
            </a:p>
            <a:p>
              <a:pPr>
                <a:lnSpc>
                  <a:spcPct val="150000"/>
                </a:lnSpc>
              </a:pPr>
              <a:endParaRPr lang="en-US" sz="2400" b="1" spc="-19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en-US" sz="2400" b="1" spc="-19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2400" b="1" spc="-1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Insights &amp;</a:t>
              </a:r>
            </a:p>
            <a:p>
              <a:pPr>
                <a:lnSpc>
                  <a:spcPct val="150000"/>
                </a:lnSpc>
              </a:pPr>
              <a:r>
                <a:rPr lang="en-US" sz="2400" b="1" spc="-1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184738" y="271579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125DAA9-5C22-A739-5225-B758468DB457}"/>
              </a:ext>
            </a:extLst>
          </p:cNvPr>
          <p:cNvSpPr txBox="1"/>
          <p:nvPr/>
        </p:nvSpPr>
        <p:spPr>
          <a:xfrm>
            <a:off x="5867400" y="1790700"/>
            <a:ext cx="495300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ptos" panose="020B0004020202020204" pitchFamily="34" charset="0"/>
              </a:rPr>
              <a:t>1. We will recap the overall project to give a high-level understanding of the business problem we're tackling and the specific requirements.</a:t>
            </a:r>
          </a:p>
          <a:p>
            <a:pPr algn="l"/>
            <a:endParaRPr lang="en-US" sz="20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ptos" panose="020B0004020202020204" pitchFamily="34" charset="0"/>
            </a:endParaRPr>
          </a:p>
          <a:p>
            <a:pPr algn="l"/>
            <a:r>
              <a:rPr lang="en-US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ptos" panose="020B0004020202020204" pitchFamily="34" charset="0"/>
              </a:rPr>
              <a:t>2. We will dive into the specific problem that we, the Data Analytics team, have been focusing on and will give some background as to why this is such a big problem.</a:t>
            </a:r>
          </a:p>
          <a:p>
            <a:pPr algn="l"/>
            <a:endParaRPr lang="en-US" sz="20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ptos" panose="020B0004020202020204" pitchFamily="34" charset="0"/>
            </a:endParaRPr>
          </a:p>
          <a:p>
            <a:pPr algn="l"/>
            <a:r>
              <a:rPr lang="en-US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ptos" panose="020B0004020202020204" pitchFamily="34" charset="0"/>
              </a:rPr>
              <a:t>3.  After introducing the problem, I will go over the team responsible from our side in tackling this task.</a:t>
            </a:r>
          </a:p>
          <a:p>
            <a:pPr algn="l"/>
            <a:endParaRPr lang="en-US" sz="20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ptos" panose="020B0004020202020204" pitchFamily="34" charset="0"/>
            </a:endParaRPr>
          </a:p>
          <a:p>
            <a:pPr algn="l"/>
            <a:r>
              <a:rPr lang="en-US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ptos" panose="020B0004020202020204" pitchFamily="34" charset="0"/>
              </a:rPr>
              <a:t>4. I will then go over the high-level process that we followed to complete this task, so that you have complete clarity in how we tackle these kinds of tasks.</a:t>
            </a:r>
          </a:p>
          <a:p>
            <a:pPr algn="l"/>
            <a:endParaRPr lang="en-US" sz="20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ptos" panose="020B0004020202020204" pitchFamily="34" charset="0"/>
            </a:endParaRPr>
          </a:p>
          <a:p>
            <a:pPr algn="l"/>
            <a:r>
              <a:rPr lang="en-US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ptos" panose="020B0004020202020204" pitchFamily="34" charset="0"/>
              </a:rPr>
              <a:t>5. Finally, I will go over all important results and I will present them as a series of insights and visualizations from our analysis.</a:t>
            </a:r>
          </a:p>
          <a:p>
            <a:endParaRPr lang="en-IN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158"/>
    </mc:Choice>
    <mc:Fallback xmlns="">
      <p:transition spd="slow" advTm="5915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77389" y="2101500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Social Buzz is a fast growing technology </a:t>
            </a: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unicorn that need to adapt quickly to it's </a:t>
            </a: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global scale. Accenture has begun a 3 month </a:t>
            </a: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POC focusing on these tasks:</a:t>
            </a: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•An audit of Social Buzz's big data practice</a:t>
            </a: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•Recommendations for a successful IPO</a:t>
            </a: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•Analysis to (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nd</a:t>
            </a:r>
            <a:r>
              <a:rPr 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Social Buzz's top 5 most </a:t>
            </a: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popular categories of content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US" sz="8000" spc="-80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r>
              <a:rPr lang="en-US" sz="8000" spc="-8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Recap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1DE070-6BA4-6BEB-FDBC-1A035633CC7F}"/>
              </a:ext>
            </a:extLst>
          </p:cNvPr>
          <p:cNvSpPr txBox="1"/>
          <p:nvPr/>
        </p:nvSpPr>
        <p:spPr>
          <a:xfrm>
            <a:off x="8763000" y="3250673"/>
            <a:ext cx="7086600" cy="34163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l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“S</a:t>
            </a:r>
            <a:r>
              <a:rPr lang="en-US" sz="2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cs typeface="Arial" panose="020B0604020202020204" pitchFamily="34" charset="0"/>
              </a:rPr>
              <a:t>ocial Buzz” is a fast growing technology </a:t>
            </a:r>
          </a:p>
          <a:p>
            <a:pPr algn="l"/>
            <a:r>
              <a:rPr lang="en-US" sz="2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cs typeface="Arial" panose="020B0604020202020204" pitchFamily="34" charset="0"/>
              </a:rPr>
              <a:t>unicorn that need to adapt quickly to it's </a:t>
            </a:r>
          </a:p>
          <a:p>
            <a:pPr algn="l"/>
            <a:r>
              <a:rPr lang="en-US" sz="2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cs typeface="Arial" panose="020B0604020202020204" pitchFamily="34" charset="0"/>
              </a:rPr>
              <a:t>global scale. Accenture has begun a 3 month </a:t>
            </a:r>
          </a:p>
          <a:p>
            <a:pPr algn="l"/>
            <a:r>
              <a:rPr lang="en-US" sz="2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cs typeface="Arial" panose="020B0604020202020204" pitchFamily="34" charset="0"/>
              </a:rPr>
              <a:t>POC focusing on these tasks:</a:t>
            </a:r>
          </a:p>
          <a:p>
            <a:pPr>
              <a:lnSpc>
                <a:spcPct val="150000"/>
              </a:lnSpc>
            </a:pPr>
            <a:r>
              <a:rPr lang="en-US" sz="2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cs typeface="Arial" panose="020B0604020202020204" pitchFamily="34" charset="0"/>
              </a:rPr>
              <a:t>•An audit of Social Buzz's big data practice</a:t>
            </a:r>
          </a:p>
          <a:p>
            <a:pPr algn="l">
              <a:lnSpc>
                <a:spcPct val="150000"/>
              </a:lnSpc>
            </a:pPr>
            <a:r>
              <a:rPr lang="en-US" sz="2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cs typeface="Arial" panose="020B0604020202020204" pitchFamily="34" charset="0"/>
              </a:rPr>
              <a:t>•Recommendations for a successful IPO</a:t>
            </a:r>
          </a:p>
          <a:p>
            <a:pPr algn="l"/>
            <a:r>
              <a:rPr lang="en-US" sz="2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cs typeface="Arial" panose="020B0604020202020204" pitchFamily="34" charset="0"/>
              </a:rPr>
              <a:t>•Analysis to </a:t>
            </a:r>
            <a:r>
              <a:rPr lang="en-US" sz="20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cs typeface="Arial" panose="020B0604020202020204" pitchFamily="34" charset="0"/>
              </a:rPr>
              <a:t>find</a:t>
            </a:r>
            <a:r>
              <a:rPr lang="en-US" sz="2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cs typeface="Arial" panose="020B0604020202020204" pitchFamily="34" charset="0"/>
              </a:rPr>
              <a:t> Social Buzz's top 5 most       popular categories of content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59"/>
    </mc:Choice>
    <mc:Fallback xmlns="">
      <p:transition spd="slow" advTm="3015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17718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501F00-8162-23DB-A659-F5CE77AA9E62}"/>
              </a:ext>
            </a:extLst>
          </p:cNvPr>
          <p:cNvSpPr txBox="1"/>
          <p:nvPr/>
        </p:nvSpPr>
        <p:spPr>
          <a:xfrm>
            <a:off x="2590573" y="4870845"/>
            <a:ext cx="7036481" cy="5409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sz="2300" b="0" i="0" dirty="0">
                <a:solidFill>
                  <a:schemeClr val="bg1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The client has reached a massive scale within recent years and does not have the resources internally to handle it.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sz="2300" b="0" i="0" dirty="0">
                <a:solidFill>
                  <a:schemeClr val="bg1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Social Buzz receives over 100000 posts per day which amounts 36,</a:t>
            </a:r>
            <a:r>
              <a:rPr lang="en-US" sz="23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500,000 posts every year, of which this all unstructured data making it very hard to make a sense.</a:t>
            </a:r>
            <a:endParaRPr lang="en-US" sz="2300" b="0" i="0" dirty="0">
              <a:solidFill>
                <a:schemeClr val="bg1"/>
              </a:solidFill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sz="2300" b="0" i="0" dirty="0">
                <a:solidFill>
                  <a:schemeClr val="bg1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Identify the requirements that need to be delivered for this project.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sz="2300" b="0" i="0" dirty="0">
                <a:solidFill>
                  <a:schemeClr val="bg1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   Merging of sample data set tables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sz="2300" b="0" i="0" dirty="0">
                <a:solidFill>
                  <a:schemeClr val="bg1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An analysis of their content categories that   highlights the top 5 categories with the largest aggregate popularity</a:t>
            </a:r>
          </a:p>
          <a:p>
            <a:endParaRPr lang="en-IN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30"/>
    </mc:Choice>
    <mc:Fallback xmlns="">
      <p:transition spd="slow" advTm="3073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N"/>
          </a:p>
        </p:txBody>
      </p: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Analytics team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E106BAC-3FD0-FAA5-63FC-922737DAA8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216047">
            <a:off x="11227843" y="6722454"/>
            <a:ext cx="2499844" cy="333188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EAB6857-B988-018D-D8F0-3AAB09198620}"/>
              </a:ext>
            </a:extLst>
          </p:cNvPr>
          <p:cNvSpPr txBox="1"/>
          <p:nvPr/>
        </p:nvSpPr>
        <p:spPr>
          <a:xfrm>
            <a:off x="13944600" y="7863150"/>
            <a:ext cx="4038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Suraj Shukla</a:t>
            </a:r>
          </a:p>
          <a:p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Data Analyst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857367B-DB47-11C5-7722-9452A606AE6B}"/>
              </a:ext>
            </a:extLst>
          </p:cNvPr>
          <p:cNvSpPr txBox="1"/>
          <p:nvPr/>
        </p:nvSpPr>
        <p:spPr>
          <a:xfrm>
            <a:off x="13944600" y="943432"/>
            <a:ext cx="4038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Andrew Fleming </a:t>
            </a:r>
          </a:p>
          <a:p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Chief</a:t>
            </a: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Technology Architect</a:t>
            </a:r>
          </a:p>
          <a:p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AA8509-CBBA-025B-D093-9AD671F7A11B}"/>
              </a:ext>
            </a:extLst>
          </p:cNvPr>
          <p:cNvSpPr txBox="1"/>
          <p:nvPr/>
        </p:nvSpPr>
        <p:spPr>
          <a:xfrm>
            <a:off x="13944600" y="4392353"/>
            <a:ext cx="4038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Marcus Rompton</a:t>
            </a:r>
          </a:p>
          <a:p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Senior Principal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074F114-7102-25FF-148D-E68012E5271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3" t="12963" r="12467" b="17746"/>
          <a:stretch/>
        </p:blipFill>
        <p:spPr>
          <a:xfrm>
            <a:off x="11205443" y="406153"/>
            <a:ext cx="2371913" cy="2459554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05F0AE4A-7A38-0FC6-99E3-91EC10EBBAB8}"/>
              </a:ext>
            </a:extLst>
          </p:cNvPr>
          <p:cNvGrpSpPr>
            <a:grpSpLocks noChangeAspect="1"/>
          </p:cNvGrpSpPr>
          <p:nvPr/>
        </p:nvGrpSpPr>
        <p:grpSpPr>
          <a:xfrm>
            <a:off x="11131986" y="444253"/>
            <a:ext cx="2533988" cy="2459553"/>
            <a:chOff x="-23042" y="66269"/>
            <a:chExt cx="6542159" cy="6349987"/>
          </a:xfrm>
        </p:grpSpPr>
        <p:sp>
          <p:nvSpPr>
            <p:cNvPr id="51" name="Freeform 29">
              <a:extLst>
                <a:ext uri="{FF2B5EF4-FFF2-40B4-BE49-F238E27FC236}">
                  <a16:creationId xmlns:a16="http://schemas.microsoft.com/office/drawing/2014/main" id="{75951318-1BED-C263-8490-36CA48FC063C}"/>
                </a:ext>
              </a:extLst>
            </p:cNvPr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dirty="0"/>
            </a:p>
          </p:txBody>
        </p:sp>
        <p:sp>
          <p:nvSpPr>
            <p:cNvPr id="52" name="Freeform 30">
              <a:extLst>
                <a:ext uri="{FF2B5EF4-FFF2-40B4-BE49-F238E27FC236}">
                  <a16:creationId xmlns:a16="http://schemas.microsoft.com/office/drawing/2014/main" id="{E1BAE710-2D6B-131F-61F5-420ECA07A31E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4" name="Freeform 24">
            <a:extLst>
              <a:ext uri="{FF2B5EF4-FFF2-40B4-BE49-F238E27FC236}">
                <a16:creationId xmlns:a16="http://schemas.microsoft.com/office/drawing/2014/main" id="{6E64154D-2B49-A804-8F7D-C8B7AD6315E4}"/>
              </a:ext>
            </a:extLst>
          </p:cNvPr>
          <p:cNvSpPr/>
          <p:nvPr/>
        </p:nvSpPr>
        <p:spPr>
          <a:xfrm>
            <a:off x="11131986" y="3745301"/>
            <a:ext cx="2607473" cy="2520939"/>
          </a:xfrm>
          <a:custGeom>
            <a:avLst/>
            <a:gdLst/>
            <a:ahLst/>
            <a:cxnLst/>
            <a:rect l="l" t="t" r="r" b="b"/>
            <a:pathLst>
              <a:path w="6542159" h="6244242">
                <a:moveTo>
                  <a:pt x="3271080" y="4996"/>
                </a:moveTo>
                <a:cubicBezTo>
                  <a:pt x="2154117" y="0"/>
                  <a:pt x="1119857" y="593026"/>
                  <a:pt x="559929" y="1559521"/>
                </a:cubicBezTo>
                <a:cubicBezTo>
                  <a:pt x="0" y="2526015"/>
                  <a:pt x="0" y="3718228"/>
                  <a:pt x="559929" y="4684723"/>
                </a:cubicBezTo>
                <a:cubicBezTo>
                  <a:pt x="1119857" y="5651217"/>
                  <a:pt x="2154117" y="6244243"/>
                  <a:pt x="3271080" y="6239248"/>
                </a:cubicBezTo>
                <a:cubicBezTo>
                  <a:pt x="4388043" y="6244243"/>
                  <a:pt x="5422303" y="5651217"/>
                  <a:pt x="5982231" y="4684723"/>
                </a:cubicBezTo>
                <a:cubicBezTo>
                  <a:pt x="6542160" y="3718229"/>
                  <a:pt x="6542160" y="2526015"/>
                  <a:pt x="5982231" y="1559521"/>
                </a:cubicBezTo>
                <a:cubicBezTo>
                  <a:pt x="5422303" y="593027"/>
                  <a:pt x="4388043" y="1"/>
                  <a:pt x="3271080" y="4996"/>
                </a:cubicBezTo>
                <a:close/>
              </a:path>
            </a:pathLst>
          </a:custGeom>
          <a:blipFill>
            <a:blip r:embed="rId8"/>
            <a:stretch>
              <a:fillRect l="-162891" t="-16684" r="-160683" b="-166629"/>
            </a:stretch>
          </a:blipFill>
          <a:ln>
            <a:solidFill>
              <a:srgbClr val="00BAFF"/>
            </a:solidFill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73"/>
    </mc:Choice>
    <mc:Fallback xmlns="">
      <p:transition spd="slow" advTm="3537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4</a:t>
            </a:r>
            <a:endParaRPr lang="en-US" sz="7192" spc="-640" dirty="0">
              <a:solidFill>
                <a:srgbClr val="FFFFFF"/>
              </a:solidFill>
              <a:latin typeface="Clear Sans Regular Bold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D2BE24-3489-2C9B-6F10-DA61BE40F4DD}"/>
              </a:ext>
            </a:extLst>
          </p:cNvPr>
          <p:cNvSpPr txBox="1"/>
          <p:nvPr/>
        </p:nvSpPr>
        <p:spPr>
          <a:xfrm>
            <a:off x="3716706" y="1027891"/>
            <a:ext cx="3278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Understanding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61697C3-0920-705F-B963-15C3EC7181B6}"/>
              </a:ext>
            </a:extLst>
          </p:cNvPr>
          <p:cNvSpPr txBox="1"/>
          <p:nvPr/>
        </p:nvSpPr>
        <p:spPr>
          <a:xfrm>
            <a:off x="5564974" y="2725597"/>
            <a:ext cx="37882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9BC5CE-7E28-1B22-672C-A02491C4744F}"/>
              </a:ext>
            </a:extLst>
          </p:cNvPr>
          <p:cNvSpPr txBox="1"/>
          <p:nvPr/>
        </p:nvSpPr>
        <p:spPr>
          <a:xfrm>
            <a:off x="7371937" y="4192012"/>
            <a:ext cx="33498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Modelling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EBA0FBE-D4B7-CB18-E168-0741F57C71FA}"/>
              </a:ext>
            </a:extLst>
          </p:cNvPr>
          <p:cNvSpPr txBox="1"/>
          <p:nvPr/>
        </p:nvSpPr>
        <p:spPr>
          <a:xfrm>
            <a:off x="9209854" y="5891637"/>
            <a:ext cx="30296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137489-9B88-0FAB-927B-37D6BA8C9C66}"/>
              </a:ext>
            </a:extLst>
          </p:cNvPr>
          <p:cNvSpPr txBox="1"/>
          <p:nvPr/>
        </p:nvSpPr>
        <p:spPr>
          <a:xfrm>
            <a:off x="10934306" y="7461938"/>
            <a:ext cx="26962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Uncover Insights</a:t>
            </a:r>
          </a:p>
        </p:txBody>
      </p:sp>
      <p:sp>
        <p:nvSpPr>
          <p:cNvPr id="48" name="Right Brace 47">
            <a:extLst>
              <a:ext uri="{FF2B5EF4-FFF2-40B4-BE49-F238E27FC236}">
                <a16:creationId xmlns:a16="http://schemas.microsoft.com/office/drawing/2014/main" id="{2E50009D-BF59-51E8-2A0D-4BE02CFF945F}"/>
              </a:ext>
            </a:extLst>
          </p:cNvPr>
          <p:cNvSpPr/>
          <p:nvPr/>
        </p:nvSpPr>
        <p:spPr>
          <a:xfrm>
            <a:off x="11950886" y="4619925"/>
            <a:ext cx="3529591" cy="4526633"/>
          </a:xfrm>
          <a:prstGeom prst="rightBrace">
            <a:avLst/>
          </a:prstGeom>
          <a:noFill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63761AE-7D1D-0F42-3E14-A692647CD358}"/>
              </a:ext>
            </a:extLst>
          </p:cNvPr>
          <p:cNvSpPr/>
          <p:nvPr/>
        </p:nvSpPr>
        <p:spPr>
          <a:xfrm>
            <a:off x="15849600" y="6353302"/>
            <a:ext cx="1993104" cy="10679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POWER BI</a:t>
            </a:r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28F387F7-2CAD-A777-BF0B-2A59CC08B83D}"/>
              </a:ext>
            </a:extLst>
          </p:cNvPr>
          <p:cNvSpPr/>
          <p:nvPr/>
        </p:nvSpPr>
        <p:spPr>
          <a:xfrm>
            <a:off x="7891584" y="1284816"/>
            <a:ext cx="1318269" cy="223561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562577D-C410-7AFB-A6A9-724677A381B6}"/>
              </a:ext>
            </a:extLst>
          </p:cNvPr>
          <p:cNvSpPr/>
          <p:nvPr/>
        </p:nvSpPr>
        <p:spPr>
          <a:xfrm>
            <a:off x="9531436" y="2046978"/>
            <a:ext cx="2708029" cy="10220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EXCEL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34"/>
    </mc:Choice>
    <mc:Fallback xmlns="">
      <p:transition spd="slow" advTm="6443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582425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F51727C-2FBC-10DE-4BB3-13F0C0FB5EC1}"/>
              </a:ext>
            </a:extLst>
          </p:cNvPr>
          <p:cNvSpPr txBox="1"/>
          <p:nvPr/>
        </p:nvSpPr>
        <p:spPr>
          <a:xfrm>
            <a:off x="2057855" y="5160570"/>
            <a:ext cx="31423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UNIQUE CATEGORIES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1C4CAE-E349-B07A-DC9E-E1DE23569BB1}"/>
              </a:ext>
            </a:extLst>
          </p:cNvPr>
          <p:cNvSpPr txBox="1"/>
          <p:nvPr/>
        </p:nvSpPr>
        <p:spPr>
          <a:xfrm>
            <a:off x="2660767" y="3101822"/>
            <a:ext cx="1905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600" b="1" dirty="0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3F3E3A-0DAC-C2B4-68A4-34AD5566E3F1}"/>
              </a:ext>
            </a:extLst>
          </p:cNvPr>
          <p:cNvSpPr txBox="1"/>
          <p:nvPr/>
        </p:nvSpPr>
        <p:spPr>
          <a:xfrm>
            <a:off x="7388790" y="5178875"/>
            <a:ext cx="31423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Category With Highest Score </a:t>
            </a:r>
            <a:endParaRPr lang="en-IN" sz="32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1D5BCF-D1F7-3AD9-0D2D-A6C768F04449}"/>
              </a:ext>
            </a:extLst>
          </p:cNvPr>
          <p:cNvSpPr txBox="1"/>
          <p:nvPr/>
        </p:nvSpPr>
        <p:spPr>
          <a:xfrm>
            <a:off x="12914990" y="5283681"/>
            <a:ext cx="2514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MONTH WITH </a:t>
            </a:r>
          </a:p>
          <a:p>
            <a:pPr algn="l"/>
            <a:r>
              <a:rPr lang="en-US" sz="2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MOST POSTS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7108DA-B04A-EA00-7539-4CE92F032B1A}"/>
              </a:ext>
            </a:extLst>
          </p:cNvPr>
          <p:cNvSpPr txBox="1"/>
          <p:nvPr/>
        </p:nvSpPr>
        <p:spPr>
          <a:xfrm>
            <a:off x="7540698" y="4288919"/>
            <a:ext cx="2803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Animals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023F2E-B0F6-C703-6BF2-D32295295404}"/>
              </a:ext>
            </a:extLst>
          </p:cNvPr>
          <p:cNvSpPr txBox="1"/>
          <p:nvPr/>
        </p:nvSpPr>
        <p:spPr>
          <a:xfrm>
            <a:off x="7487948" y="3141967"/>
            <a:ext cx="2803904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IN" sz="8000" b="1" dirty="0">
                <a:latin typeface="Arial" panose="020B0604020202020204" pitchFamily="34" charset="0"/>
                <a:cs typeface="Arial" panose="020B0604020202020204" pitchFamily="34" charset="0"/>
              </a:rPr>
              <a:t>75K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832DA-9CE2-563B-188A-2344CE8E3015}"/>
              </a:ext>
            </a:extLst>
          </p:cNvPr>
          <p:cNvSpPr txBox="1"/>
          <p:nvPr/>
        </p:nvSpPr>
        <p:spPr>
          <a:xfrm>
            <a:off x="12691692" y="3419963"/>
            <a:ext cx="2972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atin typeface="Arial" panose="020B0604020202020204" pitchFamily="34" charset="0"/>
                <a:cs typeface="Arial" panose="020B0604020202020204" pitchFamily="34" charset="0"/>
              </a:rPr>
              <a:t>January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C991B2-5C6A-A8E8-658A-933AE7871736}"/>
              </a:ext>
            </a:extLst>
          </p:cNvPr>
          <p:cNvSpPr/>
          <p:nvPr/>
        </p:nvSpPr>
        <p:spPr>
          <a:xfrm>
            <a:off x="1905000" y="3101822"/>
            <a:ext cx="3640403" cy="181573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4281B6-9C30-30DD-D5B5-320D775505CE}"/>
              </a:ext>
            </a:extLst>
          </p:cNvPr>
          <p:cNvSpPr/>
          <p:nvPr/>
        </p:nvSpPr>
        <p:spPr>
          <a:xfrm>
            <a:off x="7388790" y="3238500"/>
            <a:ext cx="3142306" cy="163519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555C65-16C2-AD94-8B78-5041DBA799D7}"/>
              </a:ext>
            </a:extLst>
          </p:cNvPr>
          <p:cNvSpPr/>
          <p:nvPr/>
        </p:nvSpPr>
        <p:spPr>
          <a:xfrm>
            <a:off x="12670342" y="3238501"/>
            <a:ext cx="3142306" cy="163519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48"/>
    </mc:Choice>
    <mc:Fallback xmlns="">
      <p:transition spd="slow" advTm="3834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D3B7A4A4-A7A3-BC0A-B8D3-D1D741BCA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1400" y="1817970"/>
            <a:ext cx="13086246" cy="7083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97"/>
    </mc:Choice>
    <mc:Fallback xmlns="">
      <p:transition spd="slow" advTm="3179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CF1E832E-39F0-9196-461C-6DD62935B7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4800" y="1067082"/>
            <a:ext cx="12422000" cy="815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58"/>
    </mc:Choice>
    <mc:Fallback xmlns="">
      <p:transition spd="slow" advTm="26858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651</Words>
  <Application>Microsoft Office PowerPoint</Application>
  <PresentationFormat>Custom</PresentationFormat>
  <Paragraphs>110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Bahnschrift</vt:lpstr>
      <vt:lpstr>Calibri</vt:lpstr>
      <vt:lpstr>Wingdings</vt:lpstr>
      <vt:lpstr>Arial</vt:lpstr>
      <vt:lpstr>Aptos</vt:lpstr>
      <vt:lpstr>Segoe UI Semibold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Suraj Shukla</cp:lastModifiedBy>
  <cp:revision>18</cp:revision>
  <dcterms:created xsi:type="dcterms:W3CDTF">2006-08-16T00:00:00Z</dcterms:created>
  <dcterms:modified xsi:type="dcterms:W3CDTF">2023-10-26T07:20:10Z</dcterms:modified>
  <dc:identifier>DAEhDyfaYKE</dc:identifier>
</cp:coreProperties>
</file>